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6" d="100"/>
          <a:sy n="86" d="100"/>
        </p:scale>
        <p:origin x="178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" name="Connector 2"/>
          <p:cNvCxnSpPr/>
          <p:nvPr/>
        </p:nvCxnSpPr>
        <p:spPr>
          <a:xfrm>
            <a:off x="548640" y="6263640"/>
            <a:ext cx="11091672" cy="0"/>
          </a:xfrm>
          <a:prstGeom prst="line">
            <a:avLst/>
          </a:prstGeom>
          <a:ln>
            <a:solidFill>
              <a:srgbClr val="CCCC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48640" y="630936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6B6B6B"/>
                </a:solidFill>
                <a:latin typeface="Calibri"/>
              </a:rPr>
              <a:t>Fictional example · names, company and figures are invented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914400"/>
            <a:ext cx="109728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 i="0">
                <a:solidFill>
                  <a:srgbClr val="2A7F8C"/>
                </a:solidFill>
                <a:latin typeface="Calibri"/>
              </a:rPr>
              <a:t>Enterprise Risk &amp; Resilience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63040"/>
            <a:ext cx="109728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600" b="1" i="0">
                <a:solidFill>
                  <a:srgbClr val="1F3A5F"/>
                </a:solidFill>
                <a:latin typeface="Calibri"/>
              </a:rPr>
              <a:t>Business Resilience Lead,</a:t>
            </a:r>
          </a:p>
          <a:p>
            <a:pPr algn="l"/>
            <a:r>
              <a:rPr sz="3600" b="1" i="0">
                <a:solidFill>
                  <a:srgbClr val="1F3A5F"/>
                </a:solidFill>
                <a:latin typeface="Calibri"/>
              </a:rPr>
              <a:t>Continuity &amp; Crisis Management</a:t>
            </a:r>
          </a:p>
        </p:txBody>
      </p:sp>
      <p:sp>
        <p:nvSpPr>
          <p:cNvPr id="7" name="Oval 6"/>
          <p:cNvSpPr/>
          <p:nvPr/>
        </p:nvSpPr>
        <p:spPr>
          <a:xfrm>
            <a:off x="731520" y="3017520"/>
            <a:ext cx="2103120" cy="2103120"/>
          </a:xfrm>
          <a:prstGeom prst="ellipse">
            <a:avLst/>
          </a:prstGeom>
          <a:solidFill>
            <a:srgbClr val="EEF2F5"/>
          </a:solidFill>
          <a:ln>
            <a:solidFill>
              <a:srgbClr val="2A7F8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4000" b="1" dirty="0">
                <a:solidFill>
                  <a:srgbClr val="2A7F8C"/>
                </a:solidFill>
              </a:rPr>
              <a:t>MO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00400" y="3017520"/>
            <a:ext cx="8229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0" i="0">
                <a:solidFill>
                  <a:srgbClr val="1F3A5F"/>
                </a:solidFill>
                <a:latin typeface="Calibri"/>
              </a:rPr>
              <a:t>Maya Okafor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0400" y="3840480"/>
            <a:ext cx="8229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1">
                <a:solidFill>
                  <a:srgbClr val="222222"/>
                </a:solidFill>
                <a:latin typeface="Calibri"/>
              </a:rPr>
              <a:t>Focus on: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00400" y="4251960"/>
            <a:ext cx="822960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i="1">
                <a:solidFill>
                  <a:srgbClr val="222222"/>
                </a:solidFill>
                <a:latin typeface="Calibri"/>
              </a:rPr>
              <a:t>“Keep the business running when something goes wrong, and prove it before it does.”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00400" y="5303520"/>
            <a:ext cx="8229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 i="0">
                <a:solidFill>
                  <a:srgbClr val="6B6B6B"/>
                </a:solidFill>
                <a:latin typeface="Calibri"/>
              </a:rPr>
              <a:t>Prepared by: Daniel Brooks, Director, Enterprise Risk</a:t>
            </a:r>
          </a:p>
        </p:txBody>
      </p:sp>
      <p:pic>
        <p:nvPicPr>
          <p:cNvPr id="13" name="Picture 12" descr="Woman with curly hair">
            <a:extLst>
              <a:ext uri="{FF2B5EF4-FFF2-40B4-BE49-F238E27FC236}">
                <a16:creationId xmlns:a16="http://schemas.microsoft.com/office/drawing/2014/main" id="{CE511D42-8BCC-2D2E-664D-F3E8997910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000" y="3195464"/>
            <a:ext cx="2345008" cy="18386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200" b="1" i="0">
                <a:solidFill>
                  <a:srgbClr val="1F3A5F"/>
                </a:solidFill>
                <a:latin typeface="Calibri"/>
              </a:rPr>
              <a:t>The ask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6263640"/>
            <a:ext cx="11091672" cy="0"/>
          </a:xfrm>
          <a:prstGeom prst="line">
            <a:avLst/>
          </a:prstGeom>
          <a:ln>
            <a:solidFill>
              <a:srgbClr val="CCCC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30936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6B6B6B"/>
                </a:solidFill>
                <a:latin typeface="Calibri"/>
              </a:rPr>
              <a:t>Fictional example · names, company and figures are invented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371600"/>
            <a:ext cx="11064240" cy="137160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48640" y="1371600"/>
            <a:ext cx="109728" cy="1371600"/>
          </a:xfrm>
          <a:prstGeom prst="rect">
            <a:avLst/>
          </a:prstGeom>
          <a:solidFill>
            <a:srgbClr val="2A7F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1508760"/>
            <a:ext cx="1060704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1F3A5F"/>
                </a:solidFill>
                <a:latin typeface="Calibri"/>
              </a:rPr>
              <a:t>Promote Maya Okafor from Business Resilience Lead to Manager, Business Resilience, effective next quarter.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017520"/>
            <a:ext cx="3566160" cy="246888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59" y="3200400"/>
            <a:ext cx="30175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0">
                <a:solidFill>
                  <a:srgbClr val="2A7F8C"/>
                </a:solidFill>
                <a:latin typeface="Calibri"/>
              </a:rPr>
              <a:t>Why now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3703320"/>
            <a:ext cx="3017520" cy="173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i="0">
                <a:solidFill>
                  <a:srgbClr val="222222"/>
                </a:solidFill>
                <a:latin typeface="Calibri"/>
              </a:rPr>
              <a:t>Scope already exceeds the role: she runs resilience for both distribution centers and all tier-1 suppliers.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97679" y="3017520"/>
            <a:ext cx="3566160" cy="246888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71999" y="3200400"/>
            <a:ext cx="30175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0">
                <a:solidFill>
                  <a:srgbClr val="2A7F8C"/>
                </a:solidFill>
                <a:latin typeface="Calibri"/>
              </a:rPr>
              <a:t>What changes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1999" y="3703320"/>
            <a:ext cx="3017520" cy="173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i="0">
                <a:solidFill>
                  <a:srgbClr val="222222"/>
                </a:solidFill>
                <a:latin typeface="Calibri"/>
              </a:rPr>
              <a:t>Formal ownership of the crisis management program and one direct report (the open analyst role).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19" y="3017520"/>
            <a:ext cx="3566160" cy="246888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321040" y="3200400"/>
            <a:ext cx="30175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0">
                <a:solidFill>
                  <a:srgbClr val="2A7F8C"/>
                </a:solidFill>
                <a:latin typeface="Calibri"/>
              </a:rPr>
              <a:t>Risk of waiting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21040" y="3703320"/>
            <a:ext cx="3017520" cy="173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i="0">
                <a:solidFill>
                  <a:srgbClr val="222222"/>
                </a:solidFill>
                <a:latin typeface="Calibri"/>
              </a:rPr>
              <a:t>She is the program's single point of knowledge, and outside recruiters are calling.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200" b="1" i="0">
                <a:solidFill>
                  <a:srgbClr val="1F3A5F"/>
                </a:solidFill>
                <a:latin typeface="Calibri"/>
              </a:rPr>
              <a:t>High-level task areas – Maya leads..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6263640"/>
            <a:ext cx="11091672" cy="0"/>
          </a:xfrm>
          <a:prstGeom prst="line">
            <a:avLst/>
          </a:prstGeom>
          <a:ln>
            <a:solidFill>
              <a:srgbClr val="CCCC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30936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6B6B6B"/>
                </a:solidFill>
                <a:latin typeface="Calibri"/>
              </a:rPr>
              <a:t>Fictional example · names, company and figures are invented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463040"/>
            <a:ext cx="3505200" cy="292608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59" y="1691640"/>
            <a:ext cx="295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 i="0">
                <a:solidFill>
                  <a:srgbClr val="1F3A5F"/>
                </a:solidFill>
                <a:latin typeface="Calibri"/>
              </a:rPr>
              <a:t>Business continuity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651760"/>
            <a:ext cx="295656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>
                <a:solidFill>
                  <a:srgbClr val="222222"/>
                </a:solidFill>
                <a:latin typeface="Calibri"/>
              </a:rPr>
              <a:t>•  Business impact analyses</a:t>
            </a:r>
          </a:p>
          <a:p>
            <a:pPr>
              <a:spcAft>
                <a:spcPts val="900"/>
              </a:spcAft>
            </a:pPr>
            <a:r>
              <a:rPr sz="1600">
                <a:solidFill>
                  <a:srgbClr val="222222"/>
                </a:solidFill>
                <a:latin typeface="Calibri"/>
              </a:rPr>
              <a:t>•  Continuity plans for critical processes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28160" y="1463040"/>
            <a:ext cx="3505200" cy="292608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02480" y="1691640"/>
            <a:ext cx="295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 i="0">
                <a:solidFill>
                  <a:srgbClr val="1F3A5F"/>
                </a:solidFill>
                <a:latin typeface="Calibri"/>
              </a:rPr>
              <a:t>Crisis management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02480" y="2651760"/>
            <a:ext cx="295656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>
                <a:solidFill>
                  <a:srgbClr val="222222"/>
                </a:solidFill>
                <a:latin typeface="Calibri"/>
              </a:rPr>
              <a:t>•  Executive tabletop exercises</a:t>
            </a:r>
          </a:p>
          <a:p>
            <a:pPr>
              <a:spcAft>
                <a:spcPts val="900"/>
              </a:spcAft>
            </a:pPr>
            <a:r>
              <a:rPr sz="1600">
                <a:solidFill>
                  <a:srgbClr val="222222"/>
                </a:solidFill>
                <a:latin typeface="Calibri"/>
              </a:rPr>
              <a:t>•  Incident command and communications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07680" y="1463040"/>
            <a:ext cx="3505200" cy="292608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382000" y="1691640"/>
            <a:ext cx="295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 i="0">
                <a:solidFill>
                  <a:srgbClr val="1F3A5F"/>
                </a:solidFill>
                <a:latin typeface="Calibri"/>
              </a:rPr>
              <a:t>Recovery and suppliers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82000" y="2651760"/>
            <a:ext cx="295656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>
                <a:solidFill>
                  <a:srgbClr val="222222"/>
                </a:solidFill>
                <a:latin typeface="Calibri"/>
              </a:rPr>
              <a:t>•  Recovery time targets with IT</a:t>
            </a:r>
          </a:p>
          <a:p>
            <a:pPr>
              <a:spcAft>
                <a:spcPts val="900"/>
              </a:spcAft>
            </a:pPr>
            <a:r>
              <a:rPr sz="1600">
                <a:solidFill>
                  <a:srgbClr val="222222"/>
                </a:solidFill>
                <a:latin typeface="Calibri"/>
              </a:rPr>
              <a:t>•  Tier-1 supplier continuity reviews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200" b="1" i="0">
                <a:solidFill>
                  <a:srgbClr val="1F3A5F"/>
                </a:solidFill>
                <a:latin typeface="Calibri"/>
              </a:rPr>
              <a:t>Highlights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6263640"/>
            <a:ext cx="11091672" cy="0"/>
          </a:xfrm>
          <a:prstGeom prst="line">
            <a:avLst/>
          </a:prstGeom>
          <a:ln>
            <a:solidFill>
              <a:srgbClr val="CCCC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30936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6B6B6B"/>
                </a:solidFill>
                <a:latin typeface="Calibri"/>
              </a:rPr>
              <a:t>Fictional example · names, company and figures are invented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371600"/>
            <a:ext cx="5394960" cy="132588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48640" y="1371600"/>
            <a:ext cx="109728" cy="1325880"/>
          </a:xfrm>
          <a:prstGeom prst="rect">
            <a:avLst/>
          </a:prstGeom>
          <a:solidFill>
            <a:srgbClr val="2A7F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59" y="1444752"/>
            <a:ext cx="498348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 i="0">
                <a:solidFill>
                  <a:srgbClr val="222222"/>
                </a:solidFill>
                <a:latin typeface="Calibri"/>
              </a:rPr>
              <a:t>Completed business impact analyses for 42 of 45 critical processes, up from 12 when she took the role.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371600"/>
            <a:ext cx="5394960" cy="132588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17920" y="1371600"/>
            <a:ext cx="109728" cy="1325880"/>
          </a:xfrm>
          <a:prstGeom prst="rect">
            <a:avLst/>
          </a:prstGeom>
          <a:solidFill>
            <a:srgbClr val="2A7F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92240" y="1444752"/>
            <a:ext cx="498348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 i="0">
                <a:solidFill>
                  <a:srgbClr val="222222"/>
                </a:solidFill>
                <a:latin typeface="Calibri"/>
              </a:rPr>
              <a:t>Cut the recovery time target for order-to-cash from 72 hours to 8, and proved it in a live failover test.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2834640"/>
            <a:ext cx="5394960" cy="132588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48640" y="2834640"/>
            <a:ext cx="109728" cy="1325880"/>
          </a:xfrm>
          <a:prstGeom prst="rect">
            <a:avLst/>
          </a:prstGeom>
          <a:solidFill>
            <a:srgbClr val="2A7F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2959" y="2907792"/>
            <a:ext cx="498348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 i="0">
                <a:solidFill>
                  <a:srgbClr val="222222"/>
                </a:solidFill>
                <a:latin typeface="Calibri"/>
              </a:rPr>
              <a:t>Ran 9 executive tabletop exercises in 18 months, including the company's first ransomware scenario.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2834640"/>
            <a:ext cx="5394960" cy="132588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217920" y="2834640"/>
            <a:ext cx="109728" cy="1325880"/>
          </a:xfrm>
          <a:prstGeom prst="rect">
            <a:avLst/>
          </a:prstGeom>
          <a:solidFill>
            <a:srgbClr val="2A7F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92240" y="2907792"/>
            <a:ext cx="498348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 i="0">
                <a:solidFill>
                  <a:srgbClr val="222222"/>
                </a:solidFill>
                <a:latin typeface="Calibri"/>
              </a:rPr>
              <a:t>Kept both distribution centers shipping during a two-day regional power outage: 97% of orders went out on time.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97680"/>
            <a:ext cx="5394960" cy="132588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548640" y="4297680"/>
            <a:ext cx="109728" cy="1325880"/>
          </a:xfrm>
          <a:prstGeom prst="rect">
            <a:avLst/>
          </a:prstGeom>
          <a:solidFill>
            <a:srgbClr val="2A7F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22959" y="4370832"/>
            <a:ext cx="498348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 i="0">
                <a:solidFill>
                  <a:srgbClr val="222222"/>
                </a:solidFill>
                <a:latin typeface="Calibri"/>
              </a:rPr>
              <a:t>Raised tier-1 suppliers with tested continuity plans from 35% to 100%.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17920" y="4297680"/>
            <a:ext cx="5394960" cy="132588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217920" y="4297680"/>
            <a:ext cx="109728" cy="1325880"/>
          </a:xfrm>
          <a:prstGeom prst="rect">
            <a:avLst/>
          </a:prstGeom>
          <a:solidFill>
            <a:srgbClr val="2A7F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492240" y="4370832"/>
            <a:ext cx="498348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 i="0">
                <a:solidFill>
                  <a:srgbClr val="222222"/>
                </a:solidFill>
                <a:latin typeface="Calibri"/>
              </a:rPr>
              <a:t>Closed all 4 high-risk findings from the prior external audit; the latest audit found none.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200" b="1" i="0">
                <a:solidFill>
                  <a:srgbClr val="1F3A5F"/>
                </a:solidFill>
                <a:latin typeface="Calibri"/>
              </a:rPr>
              <a:t>Leadership | Value | Outcomes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6263640"/>
            <a:ext cx="11091672" cy="0"/>
          </a:xfrm>
          <a:prstGeom prst="line">
            <a:avLst/>
          </a:prstGeom>
          <a:ln>
            <a:solidFill>
              <a:srgbClr val="CCCC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30936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6B6B6B"/>
                </a:solidFill>
                <a:latin typeface="Calibri"/>
              </a:rPr>
              <a:t>Fictional example · names, company and figures are invented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188720"/>
            <a:ext cx="109728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0" i="1">
                <a:solidFill>
                  <a:srgbClr val="222222"/>
                </a:solidFill>
                <a:latin typeface="Calibri"/>
              </a:rPr>
              <a:t>As a result of Maya’s work….</a:t>
            </a:r>
          </a:p>
        </p:txBody>
      </p:sp>
      <p:sp>
        <p:nvSpPr>
          <p:cNvPr id="7" name="Oval 6"/>
          <p:cNvSpPr/>
          <p:nvPr/>
        </p:nvSpPr>
        <p:spPr>
          <a:xfrm>
            <a:off x="822960" y="1920240"/>
            <a:ext cx="3017520" cy="3017520"/>
          </a:xfrm>
          <a:prstGeom prst="ellipse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2514600"/>
            <a:ext cx="301752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6000" b="1" i="0">
                <a:solidFill>
                  <a:srgbClr val="FFFFFF"/>
                </a:solidFill>
                <a:latin typeface="Calibri"/>
              </a:rPr>
              <a:t>72→8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3611880"/>
            <a:ext cx="26517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0" i="0">
                <a:solidFill>
                  <a:srgbClr val="FFFFFF"/>
                </a:solidFill>
                <a:latin typeface="Calibri"/>
              </a:rPr>
              <a:t>hours to recover order-to-cash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97680" y="1783080"/>
            <a:ext cx="740664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•  The business has a tested plan for 42 of its 45 critical processes.</a:t>
            </a:r>
          </a:p>
          <a:p>
            <a:pPr>
              <a:spcAft>
                <a:spcPts val="9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•  A real two-day outage became a non-event for customers: 97% on-time shipping.</a:t>
            </a:r>
          </a:p>
          <a:p>
            <a:pPr>
              <a:spcAft>
                <a:spcPts val="9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•  Estimated $1.8M in downtime avoided during the outage, per Finance.</a:t>
            </a:r>
          </a:p>
          <a:p>
            <a:pPr>
              <a:spcAft>
                <a:spcPts val="9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•  Zero high-risk audit findings, down from 4.</a:t>
            </a:r>
          </a:p>
          <a:p>
            <a:pPr>
              <a:spcAft>
                <a:spcPts val="9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•  Executives now practice a crisis twice a year instead of meeting one for the first time.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5257800"/>
            <a:ext cx="110642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1">
                <a:solidFill>
                  <a:srgbClr val="6B6B6B"/>
                </a:solidFill>
                <a:latin typeface="Calibri"/>
              </a:rPr>
              <a:t>Partnered across: IT operations, security, facilities, procurement, finance, and corporate communications.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200" b="1" i="0">
                <a:solidFill>
                  <a:srgbClr val="1F3A5F"/>
                </a:solidFill>
                <a:latin typeface="Calibri"/>
              </a:rPr>
              <a:t>Where were we. Where are we today. Where are we going.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6263640"/>
            <a:ext cx="11091672" cy="0"/>
          </a:xfrm>
          <a:prstGeom prst="line">
            <a:avLst/>
          </a:prstGeom>
          <a:ln>
            <a:solidFill>
              <a:srgbClr val="CCCC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30936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6B6B6B"/>
                </a:solidFill>
                <a:latin typeface="Calibri"/>
              </a:rPr>
              <a:t>Fictional example · names, company and figures are invented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463040"/>
            <a:ext cx="3566160" cy="329184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48640" y="1463040"/>
            <a:ext cx="109728" cy="3291840"/>
          </a:xfrm>
          <a:prstGeom prst="rect">
            <a:avLst/>
          </a:prstGeom>
          <a:solidFill>
            <a:srgbClr val="2A7F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1645920"/>
            <a:ext cx="30175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 i="0">
                <a:solidFill>
                  <a:srgbClr val="2A7F8C"/>
                </a:solidFill>
                <a:latin typeface="Calibri"/>
              </a:rPr>
              <a:t>Where were we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240280"/>
            <a:ext cx="3017520" cy="3108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i="0">
                <a:solidFill>
                  <a:srgbClr val="222222"/>
                </a:solidFill>
                <a:latin typeface="Calibri"/>
              </a:rPr>
              <a:t>Plans for 12 critical processes, most untested. No supplier reviews. Recovery targets set on paper, never proven. 4 open high-risk audit findings.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97679" y="1463040"/>
            <a:ext cx="3566160" cy="329184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297679" y="1463040"/>
            <a:ext cx="109728" cy="3291840"/>
          </a:xfrm>
          <a:prstGeom prst="rect">
            <a:avLst/>
          </a:prstGeom>
          <a:solidFill>
            <a:srgbClr val="2A7F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17719" y="1645920"/>
            <a:ext cx="30175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 i="0">
                <a:solidFill>
                  <a:srgbClr val="2A7F8C"/>
                </a:solidFill>
                <a:latin typeface="Calibri"/>
              </a:rPr>
              <a:t>Where are we today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19" y="2240280"/>
            <a:ext cx="3017520" cy="3108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i="0">
                <a:solidFill>
                  <a:srgbClr val="222222"/>
                </a:solidFill>
                <a:latin typeface="Calibri"/>
              </a:rPr>
              <a:t>42 of 45 processes covered and tested. Order-to-cash recovers in 8 hours. Every tier-1 supplier reviewed. A real outage handled with 97% on-time shipping.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19" y="1463040"/>
            <a:ext cx="3566160" cy="329184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46719" y="1463040"/>
            <a:ext cx="109728" cy="3291840"/>
          </a:xfrm>
          <a:prstGeom prst="rect">
            <a:avLst/>
          </a:prstGeom>
          <a:solidFill>
            <a:srgbClr val="2A7F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366759" y="1645920"/>
            <a:ext cx="30175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 i="0">
                <a:solidFill>
                  <a:srgbClr val="2A7F8C"/>
                </a:solidFill>
                <a:latin typeface="Calibri"/>
              </a:rPr>
              <a:t>Where are we going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6759" y="2240280"/>
            <a:ext cx="3017520" cy="3108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i="0">
                <a:solidFill>
                  <a:srgbClr val="222222"/>
                </a:solidFill>
                <a:latin typeface="Calibri"/>
              </a:rPr>
              <a:t>Finish the last 3 processes, build a crisis program the next manager can run, and train the analyst who will take over day-to-day continuity work.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2286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200" b="1" i="0">
                <a:solidFill>
                  <a:srgbClr val="1F3A5F"/>
                </a:solidFill>
                <a:latin typeface="Calibri"/>
              </a:rPr>
              <a:t>Maya’s history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6263640"/>
            <a:ext cx="11091672" cy="0"/>
          </a:xfrm>
          <a:prstGeom prst="line">
            <a:avLst/>
          </a:prstGeom>
          <a:ln>
            <a:solidFill>
              <a:srgbClr val="CCCCC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309360"/>
            <a:ext cx="109728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i="0">
                <a:solidFill>
                  <a:srgbClr val="6B6B6B"/>
                </a:solidFill>
                <a:latin typeface="Calibri"/>
              </a:rPr>
              <a:t>Fictional example · names, company and figures are invented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645920"/>
            <a:ext cx="3566160" cy="219456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59" y="1874519"/>
            <a:ext cx="30175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 i="0">
                <a:solidFill>
                  <a:srgbClr val="2A7F8C"/>
                </a:solidFill>
                <a:latin typeface="Calibri"/>
              </a:rPr>
              <a:t>Years with the company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468880"/>
            <a:ext cx="301752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200" b="1" i="0">
                <a:solidFill>
                  <a:srgbClr val="1F3A5F"/>
                </a:solidFill>
                <a:latin typeface="Calibri"/>
              </a:rPr>
              <a:t>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97679" y="1645920"/>
            <a:ext cx="3566160" cy="219456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71999" y="1874519"/>
            <a:ext cx="30175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 i="0">
                <a:solidFill>
                  <a:srgbClr val="2A7F8C"/>
                </a:solidFill>
                <a:latin typeface="Calibri"/>
              </a:rPr>
              <a:t>Time in current role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1999" y="2468880"/>
            <a:ext cx="301752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200" b="1" i="0">
                <a:solidFill>
                  <a:srgbClr val="1F3A5F"/>
                </a:solidFill>
                <a:latin typeface="Calibri"/>
              </a:rPr>
              <a:t>4.5 years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19" y="1645920"/>
            <a:ext cx="3566160" cy="2194560"/>
          </a:xfrm>
          <a:prstGeom prst="roundRect">
            <a:avLst>
              <a:gd name="adj" fmla="val 6000"/>
            </a:avLst>
          </a:prstGeom>
          <a:solidFill>
            <a:srgbClr val="EEF2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321040" y="1874519"/>
            <a:ext cx="30175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 i="0">
                <a:solidFill>
                  <a:srgbClr val="2A7F8C"/>
                </a:solidFill>
                <a:latin typeface="Calibri"/>
              </a:rPr>
              <a:t>Last promotion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21040" y="2468880"/>
            <a:ext cx="301752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200" b="1" i="0">
                <a:solidFill>
                  <a:srgbClr val="1F3A5F"/>
                </a:solidFill>
                <a:latin typeface="Calibri"/>
              </a:rPr>
              <a:t>4.5 years ago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4160520"/>
            <a:ext cx="110642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600">
                <a:solidFill>
                  <a:srgbClr val="222222"/>
                </a:solidFill>
                <a:latin typeface="Calibri"/>
              </a:rPr>
              <a:t>•  Took the role when the program was one spreadsheet and an annual fire drill.</a:t>
            </a:r>
          </a:p>
          <a:p>
            <a:pPr>
              <a:spcAft>
                <a:spcPts val="900"/>
              </a:spcAft>
            </a:pPr>
            <a:r>
              <a:rPr sz="1600">
                <a:solidFill>
                  <a:srgbClr val="222222"/>
                </a:solidFill>
                <a:latin typeface="Calibri"/>
              </a:rPr>
              <a:t>•  Certified business continuity professional; completed internal leadership program.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610</Words>
  <Application>Microsoft Office PowerPoint</Application>
  <PresentationFormat>Widescreen</PresentationFormat>
  <Paragraphs>66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Promotion Case – Fictional Example</dc:title>
  <dc:subject/>
  <dc:creator/>
  <cp:keywords/>
  <dc:description/>
  <cp:lastModifiedBy>Howie Cohen</cp:lastModifiedBy>
  <cp:revision>2</cp:revision>
  <dcterms:created xsi:type="dcterms:W3CDTF">2026-01-01T00:00:00Z</dcterms:created>
  <dcterms:modified xsi:type="dcterms:W3CDTF">2026-10-24T12:38:59Z</dcterms:modified>
  <cp:category/>
</cp:coreProperties>
</file>